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5" r:id="rId5"/>
    <p:sldId id="257" r:id="rId6"/>
    <p:sldId id="268" r:id="rId7"/>
    <p:sldId id="269" r:id="rId8"/>
    <p:sldId id="258" r:id="rId9"/>
    <p:sldId id="270" r:id="rId10"/>
    <p:sldId id="259" r:id="rId11"/>
    <p:sldId id="260" r:id="rId12"/>
    <p:sldId id="271" r:id="rId13"/>
    <p:sldId id="272" r:id="rId14"/>
    <p:sldId id="273" r:id="rId15"/>
    <p:sldId id="274" r:id="rId16"/>
    <p:sldId id="275" r:id="rId17"/>
    <p:sldId id="276" r:id="rId18"/>
    <p:sldId id="285" r:id="rId19"/>
    <p:sldId id="286" r:id="rId20"/>
    <p:sldId id="277" r:id="rId21"/>
    <p:sldId id="287" r:id="rId22"/>
    <p:sldId id="278" r:id="rId23"/>
    <p:sldId id="279" r:id="rId24"/>
    <p:sldId id="280" r:id="rId25"/>
    <p:sldId id="282" r:id="rId26"/>
    <p:sldId id="288" r:id="rId27"/>
    <p:sldId id="281" r:id="rId28"/>
    <p:sldId id="289" r:id="rId29"/>
    <p:sldId id="284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85" d="100"/>
          <a:sy n="85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Ornella:Desktop:grafico%20hamilton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5149606299212622E-2"/>
          <c:y val="3.9393939393939405E-2"/>
          <c:w val="0.84308984453866365"/>
          <c:h val="0.77773753280840063"/>
        </c:manualLayout>
      </c:layout>
      <c:barChart>
        <c:barDir val="col"/>
        <c:grouping val="clustered"/>
        <c:ser>
          <c:idx val="0"/>
          <c:order val="0"/>
          <c:tx>
            <c:v>Baseline</c:v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2477674147923289"/>
                  <c:y val="0.75652403100331211"/>
                </c:manualLayout>
              </c:layout>
              <c:tx>
                <c:rich>
                  <a:bodyPr/>
                  <a:lstStyle/>
                  <a:p>
                    <a:pPr algn="ctr">
                      <a:defRPr lang="it-IT" sz="1800"/>
                    </a:pPr>
                    <a:r>
                      <a:rPr lang="it-IT" sz="1800" dirty="0">
                        <a:latin typeface="Times New Roman"/>
                        <a:cs typeface="Times New Roman"/>
                      </a:rPr>
                      <a:t>Punteggi</a:t>
                    </a:r>
                    <a:r>
                      <a:rPr lang="it-IT" sz="1800" baseline="0" dirty="0">
                        <a:latin typeface="Times New Roman"/>
                        <a:cs typeface="Times New Roman"/>
                      </a:rPr>
                      <a:t> Hamilton</a:t>
                    </a:r>
                    <a:endParaRPr lang="it-IT" sz="1800" dirty="0">
                      <a:latin typeface="Times New Roman"/>
                      <a:cs typeface="Times New Roman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it-IT"/>
                </a:pPr>
                <a:endParaRPr lang="it-IT"/>
              </a:p>
            </c:txPr>
            <c:showVal val="1"/>
          </c:dLbls>
          <c:errBars>
            <c:errBarType val="both"/>
            <c:errValType val="fixedVal"/>
            <c:val val="1.41"/>
          </c:errBars>
          <c:val>
            <c:numRef>
              <c:f>Foglio1!$D$4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v>Post Trattamento</c:v>
          </c:tx>
          <c:spPr>
            <a:solidFill>
              <a:srgbClr val="008000"/>
            </a:solidFill>
          </c:spPr>
          <c:errBars>
            <c:errBarType val="both"/>
            <c:errValType val="fixedVal"/>
            <c:val val="0.71000000000000063"/>
          </c:errBars>
          <c:val>
            <c:numRef>
              <c:f>Foglio1!$D$5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</c:ser>
        <c:axId val="52824320"/>
        <c:axId val="52838400"/>
      </c:barChart>
      <c:catAx>
        <c:axId val="52824320"/>
        <c:scaling>
          <c:orientation val="minMax"/>
        </c:scaling>
        <c:delete val="1"/>
        <c:axPos val="b"/>
        <c:tickLblPos val="none"/>
        <c:crossAx val="52838400"/>
        <c:crosses val="autoZero"/>
        <c:auto val="1"/>
        <c:lblAlgn val="ctr"/>
        <c:lblOffset val="100"/>
      </c:catAx>
      <c:valAx>
        <c:axId val="52838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5282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938095583969551"/>
          <c:y val="6.035480792173735E-2"/>
          <c:w val="0.47501020008303502"/>
          <c:h val="7.5497494631353218E-2"/>
        </c:manualLayout>
      </c:layout>
      <c:txPr>
        <a:bodyPr/>
        <a:lstStyle/>
        <a:p>
          <a:pPr>
            <a:defRPr lang="it-IT" sz="1400"/>
          </a:pPr>
          <a:endParaRPr lang="it-IT"/>
        </a:p>
      </c:txPr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8AB89-49BD-4DBC-B806-89F38DA971C6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endParaRPr lang="it-CH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D7E25C-3A18-43AF-A443-0D19871D0CF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62CF7-1F55-4D4A-91DA-CDDFFE57B807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1F8A-F376-456C-B4D7-3F95B7B7204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D67D8-B87F-44B9-8489-F847481EB94F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E24B-3352-48A5-ABD8-C127F10A67E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Lucida Sans Unicode" pitchFamily="34" charset="0"/>
              </a:defRPr>
            </a:lvl2pPr>
          </a:lstStyle>
          <a:p>
            <a:pPr lvl="1"/>
            <a:fld id="{578A157D-9F6F-418B-999D-319321D1503E}" type="slidenum">
              <a:rPr lang="it-IT" altLang="it-IT"/>
              <a:pPr lvl="1"/>
              <a:t>‹N›</a:t>
            </a:fld>
            <a:endParaRPr lang="it-IT" altLang="it-IT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AF557-1B6A-4446-BAA7-25BAB74D8154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FBC3-A43D-4448-9BD8-353422FFA5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Gallon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0AFF2-98D1-4738-AFBF-68A30590EC14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B1B3D-A05E-4C5C-B6CB-F0FCECBF7F10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11724-B84B-4640-998A-F2C9A17DC4D1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FA74-2591-4CC4-AE52-360989978D55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89204-552B-48A6-8B3D-408C912187CD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EEC8F-E03D-476E-A8F0-7323F99F0747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2A9DA-64D5-4543-91E9-045B73096499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8EA3-CF6E-4EA5-BEB4-031693E3E71F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ED5FA-6864-49CE-8F20-F60997A74A82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5775-2599-43E4-80F2-E23EB93AF33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E7E93-22DD-4E98-A5E8-D1DB0CF350BF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0FFE8-55FB-41F1-9C90-1912008DBC93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Gallon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6BAA7-C0EB-4E0D-B007-FEB43C95F08E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CH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02E71-A0F4-4B99-9AD5-0FF97E8F2F2E}" type="slidenum">
              <a:rPr lang="it-IT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fld id="{0AB2C462-854E-4B59-9118-DEC14F3CE2D3}" type="datetimeFigureOut">
              <a:rPr lang="it-IT"/>
              <a:pPr/>
              <a:t>21/09/2014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endParaRPr lang="it-CH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fld id="{EBD953BE-3E9A-4469-8B41-BEC19DF08B5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1" r:id="rId2"/>
    <p:sldLayoutId id="2147483686" r:id="rId3"/>
    <p:sldLayoutId id="2147483687" r:id="rId4"/>
    <p:sldLayoutId id="2147483688" r:id="rId5"/>
    <p:sldLayoutId id="2147483689" r:id="rId6"/>
    <p:sldLayoutId id="2147483682" r:id="rId7"/>
    <p:sldLayoutId id="2147483690" r:id="rId8"/>
    <p:sldLayoutId id="2147483691" r:id="rId9"/>
    <p:sldLayoutId id="2147483683" r:id="rId10"/>
    <p:sldLayoutId id="2147483684" r:id="rId11"/>
    <p:sldLayoutId id="214748369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8"/>
          <p:cNvSpPr>
            <a:spLocks noChangeArrowheads="1"/>
          </p:cNvSpPr>
          <p:nvPr/>
        </p:nvSpPr>
        <p:spPr bwMode="auto">
          <a:xfrm>
            <a:off x="3347864" y="5780782"/>
            <a:ext cx="52565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Lucida Sans Unicode" pitchFamily="34" charset="0"/>
              </a:rPr>
              <a:t>Scrimali T., Tomasello D., Giangreco S. </a:t>
            </a:r>
          </a:p>
        </p:txBody>
      </p:sp>
      <p:sp>
        <p:nvSpPr>
          <p:cNvPr id="10243" name="Rettangolo 9"/>
          <p:cNvSpPr>
            <a:spLocks noChangeArrowheads="1"/>
          </p:cNvSpPr>
          <p:nvPr/>
        </p:nvSpPr>
        <p:spPr bwMode="auto">
          <a:xfrm>
            <a:off x="0" y="0"/>
            <a:ext cx="9144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>
              <a:latin typeface="Lucida Sans Unicode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it-IT" sz="3200" b="1">
                <a:latin typeface="Lucida Sans Unicode" pitchFamily="34" charset="0"/>
              </a:rPr>
              <a:t>Il BIOFEEDBACK  NEL  TRATTAMENTO </a:t>
            </a:r>
          </a:p>
          <a:p>
            <a:pPr algn="ctr">
              <a:buFont typeface="Wingdings" pitchFamily="2" charset="2"/>
              <a:buNone/>
            </a:pPr>
            <a:r>
              <a:rPr lang="it-IT" sz="3200" b="1">
                <a:latin typeface="Lucida Sans Unicode" pitchFamily="34" charset="0"/>
              </a:rPr>
              <a:t>COGNITIVO  INTEGRATO  DELLA  DEPRESSIONE</a:t>
            </a:r>
          </a:p>
          <a:p>
            <a:pPr algn="ctr">
              <a:buFont typeface="Wingdings" pitchFamily="2" charset="2"/>
              <a:buNone/>
            </a:pPr>
            <a:endParaRPr lang="it-IT" sz="500">
              <a:latin typeface="Lucida Sans Unicode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it-IT" sz="3200">
                <a:latin typeface="Lucida Sans Unicode" pitchFamily="34" charset="0"/>
              </a:rPr>
              <a:t>Aspetti concettuali, metodologici e dati sperimentali</a:t>
            </a:r>
          </a:p>
        </p:txBody>
      </p:sp>
      <p:pic>
        <p:nvPicPr>
          <p:cNvPr id="10244" name="Immagine 4" descr="Centro Clinico ALETEIA - Logo by Brizurà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6338"/>
            <a:ext cx="32162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Segnaposto contenuto 3" descr="Pittando__Edward-Hopper-Eleven-A-M_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496"/>
            <a:ext cx="3357586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323850" y="404813"/>
            <a:ext cx="8569325" cy="6119812"/>
          </a:xfrm>
        </p:spPr>
        <p:txBody>
          <a:bodyPr/>
          <a:lstStyle/>
          <a:p>
            <a:r>
              <a:rPr lang="it-IT" smtClean="0"/>
              <a:t>L’intervento attraverso protocolli orientati alla  complessità è:</a:t>
            </a:r>
          </a:p>
          <a:p>
            <a:pPr>
              <a:buFont typeface="Wingdings 3" pitchFamily="18" charset="2"/>
              <a:buNone/>
            </a:pPr>
            <a:r>
              <a:rPr lang="it-IT" smtClean="0"/>
              <a:t>Emozionale – narrativo – cognitivo – relazionale </a:t>
            </a:r>
          </a:p>
          <a:p>
            <a:pPr>
              <a:buFont typeface="Wingdings 3" pitchFamily="18" charset="2"/>
              <a:buNone/>
            </a:pPr>
            <a:r>
              <a:rPr lang="it-IT" smtClean="0"/>
              <a:t>La psicofisiologia e la capacità di autoregolazione è presente in tutte queste fasi con funzioni e attribuzioni diverse</a:t>
            </a:r>
          </a:p>
          <a:p>
            <a:pPr>
              <a:buFont typeface="Wingdings 3" pitchFamily="18" charset="2"/>
              <a:buNone/>
            </a:pPr>
            <a:r>
              <a:rPr lang="it-IT" smtClean="0"/>
              <a:t>La possibilità di automonitoraggio e autovalutazione diviene parte del processo terapeutico accompagnando il percorso della terapia verso una consapevolezza di sé che parte dalla conoscenza del proprio status interiore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Il paziente apprende che può regolare lo stress psicoemotivo con competenze proprie sino ad allora sconosciute</a:t>
            </a:r>
          </a:p>
          <a:p>
            <a:r>
              <a:rPr lang="it-IT" smtClean="0"/>
              <a:t>La scoperta di competenze personali di autoregolazione migliora il senso di self-efficacy e la compliance terapeutica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80375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 smtClean="0">
                <a:effectLst/>
              </a:rPr>
              <a:t>Biofeedback della Attività Elettrodermica e Trattamento della Depressione</a:t>
            </a:r>
            <a:endParaRPr lang="it-IT" sz="3200" dirty="0">
              <a:effectLst/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468313" y="2492375"/>
            <a:ext cx="7772400" cy="361156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it-IT" smtClean="0"/>
              <a:t>	Al fine di sviluppare ed applicare un training di </a:t>
            </a:r>
            <a:r>
              <a:rPr lang="it-IT" b="1" smtClean="0"/>
              <a:t>Biofeedback </a:t>
            </a:r>
            <a:r>
              <a:rPr lang="it-IT" smtClean="0"/>
              <a:t>della attività elettrodermica, </a:t>
            </a:r>
            <a:r>
              <a:rPr lang="it-IT" b="1" smtClean="0"/>
              <a:t>Tullio Scrimali </a:t>
            </a:r>
            <a:r>
              <a:rPr lang="it-IT" smtClean="0"/>
              <a:t>ha sviluppato, di recente, una nuova metodica basata sull’uso del sistema integrato hardware e software, denominato MindLAB Set.</a:t>
            </a: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0842BF9E-3781-41AB-9266-6D478FF621D9}" type="slidenum">
              <a:rPr lang="it-IT" altLang="it-IT">
                <a:latin typeface="Lucida Sans Unicode" pitchFamily="34" charset="0"/>
              </a:rPr>
              <a:pPr lvl="1"/>
              <a:t>12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7" cy="1143000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 smtClean="0">
                <a:effectLst/>
              </a:rPr>
              <a:t>Training MindLAB Set-Based per l’attivazione del tono dell’umore in pazienti depressi</a:t>
            </a:r>
            <a:endParaRPr lang="it-IT" sz="2800" dirty="0">
              <a:effectLst/>
            </a:endParaRP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682625" y="2349500"/>
            <a:ext cx="7772400" cy="37465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it-IT" smtClean="0"/>
              <a:t>	MindLAB Set può essere utilizzato, grazie alla sua originale opzione, in grado di invertire le caratteristiche del feedback rinforzante, non solo per insegnare l’utente a ridurre l’arousal, ma, anche, al contrario, per attivare la mente e incrementare il tono dell’umore.</a:t>
            </a: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483B21BE-2466-43A6-B242-B193FA091603}" type="slidenum">
              <a:rPr lang="it-IT" altLang="it-IT">
                <a:latin typeface="Lucida Sans Unicode" pitchFamily="34" charset="0"/>
              </a:rPr>
              <a:pPr lvl="1"/>
              <a:t>13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640960" cy="78296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 smtClean="0"/>
              <a:t>MindLAB Set con nuovo dispositivo </a:t>
            </a:r>
            <a:br>
              <a:rPr lang="it-IT" sz="3200" dirty="0" smtClean="0"/>
            </a:br>
            <a:r>
              <a:rPr lang="it-IT" sz="3200" dirty="0" smtClean="0"/>
              <a:t>per il feedback acustico inverso</a:t>
            </a:r>
            <a:endParaRPr lang="it-IT" sz="3200" dirty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10110FB3-18C3-4810-81C6-BFDD00086A8D}" type="slidenum">
              <a:rPr lang="it-IT" altLang="it-IT">
                <a:latin typeface="Lucida Sans Unicode" pitchFamily="34" charset="0"/>
              </a:rPr>
              <a:pPr lvl="1"/>
              <a:t>14</a:t>
            </a:fld>
            <a:endParaRPr lang="it-IT" altLang="it-IT">
              <a:latin typeface="Lucida Sans Unicode" pitchFamily="34" charset="0"/>
            </a:endParaRP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84313"/>
            <a:ext cx="7345362" cy="5113337"/>
          </a:xfrm>
        </p:spPr>
      </p:pic>
      <p:sp>
        <p:nvSpPr>
          <p:cNvPr id="23557" name="Freccia in giù 18"/>
          <p:cNvSpPr>
            <a:spLocks noChangeArrowheads="1"/>
          </p:cNvSpPr>
          <p:nvPr/>
        </p:nvSpPr>
        <p:spPr bwMode="auto">
          <a:xfrm rot="486433">
            <a:off x="2695575" y="5299075"/>
            <a:ext cx="485775" cy="1006475"/>
          </a:xfrm>
          <a:prstGeom prst="downArrow">
            <a:avLst>
              <a:gd name="adj1" fmla="val 50000"/>
              <a:gd name="adj2" fmla="val 49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1" lang="it-CH">
              <a:latin typeface="Times New Roman" pitchFamily="18" charset="0"/>
            </a:endParaRPr>
          </a:p>
        </p:txBody>
      </p:sp>
      <p:sp>
        <p:nvSpPr>
          <p:cNvPr id="23558" name="CasellaDiTesto 19"/>
          <p:cNvSpPr txBox="1">
            <a:spLocks noChangeArrowheads="1"/>
          </p:cNvSpPr>
          <p:nvPr/>
        </p:nvSpPr>
        <p:spPr bwMode="auto">
          <a:xfrm>
            <a:off x="1763713" y="3357563"/>
            <a:ext cx="3168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 b="1">
                <a:latin typeface="Lucida Sans Unicode" pitchFamily="34" charset="0"/>
              </a:rPr>
              <a:t>Comando da attivare per impostare il feedback acustico “rinforzante” quando si registra un incremento dell’arousal.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/>
              <a:t>Positive Imagery &amp; Trattamento dei Disturbi Depressivi</a:t>
            </a:r>
            <a:endParaRPr lang="it-IT" sz="4000" dirty="0"/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537075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it-IT" sz="2800" smtClean="0"/>
              <a:t>	Numerosi studi e ricerche sono stati proposti da Autori come Hackman, Bennet-Levy e Holmes</a:t>
            </a:r>
          </a:p>
          <a:p>
            <a:pPr algn="just">
              <a:buFont typeface="Wingdings 3" pitchFamily="18" charset="2"/>
              <a:buNone/>
            </a:pPr>
            <a:r>
              <a:rPr lang="it-IT" sz="2800" smtClean="0"/>
              <a:t>	(2011) e Gilbert (2009) in merito alla </a:t>
            </a:r>
            <a:r>
              <a:rPr lang="it-IT" sz="2800" b="1" i="1" smtClean="0"/>
              <a:t>positive imagery. Si tratta di una tecnica di focalizzazione </a:t>
            </a:r>
            <a:r>
              <a:rPr lang="it-IT" sz="2800" smtClean="0"/>
              <a:t>mentale su immagini e situazioni in grado di produrre un senso di pace, accettazione e gioia.</a:t>
            </a:r>
          </a:p>
          <a:p>
            <a:pPr algn="just">
              <a:buFont typeface="Wingdings 3" pitchFamily="18" charset="2"/>
              <a:buNone/>
            </a:pPr>
            <a:endParaRPr lang="it-IT" sz="2800" smtClean="0"/>
          </a:p>
          <a:p>
            <a:pPr algn="just">
              <a:buFont typeface="Wingdings 3" pitchFamily="18" charset="2"/>
              <a:buNone/>
            </a:pPr>
            <a:r>
              <a:rPr lang="it-IT" sz="2800" smtClean="0"/>
              <a:t>	Tale metodica può trovare una utile applicazione nel contesto di protocolli di terapia cognitivo-comportamentale per gli utenti depressi.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80375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 smtClean="0"/>
              <a:t>Trattamento di Biofeedback MindLAB Set- Based in integrazione con la terapia cognitiva</a:t>
            </a:r>
            <a:endParaRPr lang="it-IT" sz="2800" dirty="0"/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395288" y="1628775"/>
            <a:ext cx="8131175" cy="4392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it-IT" sz="2600" smtClean="0"/>
              <a:t>	Viene ora descritto un Single Case Research Study.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it-IT" sz="110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it-IT" sz="2600" smtClean="0"/>
              <a:t>	Ci si è prefissi di valutare l’applicabilità e l’utilità di un Training di Biofeedback basato sull’analisi ed il feedback dell’arousal monitorato attraverso MindLAB Set.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it-IT" sz="2600" smtClean="0"/>
              <a:t>	Il training si è prefisso d’insegnare al paziente ad individuare e stabilizzare poi processi mentali correlati con un incremento della attività elettrodermica e quindi dell’arousal e del tono dell’umore.</a:t>
            </a:r>
            <a:endParaRPr lang="it-IT" sz="2500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79BAD79F-B674-46EB-BD0B-07C699F9B0DD}" type="slidenum">
              <a:rPr lang="it-IT" altLang="it-IT">
                <a:latin typeface="Lucida Sans Unicode" pitchFamily="34" charset="0"/>
              </a:rPr>
              <a:pPr lvl="1"/>
              <a:t>16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80375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/>
              <a:t>Paziente</a:t>
            </a:r>
            <a:endParaRPr lang="it-IT" dirty="0"/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250825" y="1268413"/>
            <a:ext cx="8132763" cy="482758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it-IT" sz="2000" dirty="0" smtClean="0"/>
              <a:t>	</a:t>
            </a:r>
            <a:r>
              <a:rPr lang="it-IT" sz="2400" dirty="0" smtClean="0"/>
              <a:t>Si è trattato di un maschio di anni 52 che si era rivolto al Centro Clinico ALETEIA in quanto affetto da un episodio Depressivo Maggiore.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it-IT" sz="900" dirty="0" smtClean="0"/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it-IT" sz="2400" dirty="0" smtClean="0"/>
              <a:t>	Il paziente trascorreva molto tempo a letto, palesava marcato ritiro sociale e sospensione di ogni attività gratificante.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it-IT" sz="900" dirty="0" smtClean="0"/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it-IT" sz="2400" dirty="0" smtClean="0"/>
              <a:t>	Si è attuato un trattamento cognitivo comportamentale, integrato con sedute di </a:t>
            </a:r>
            <a:r>
              <a:rPr lang="it-IT" sz="2400" dirty="0" err="1" smtClean="0"/>
              <a:t>biofeedback</a:t>
            </a:r>
            <a:r>
              <a:rPr lang="it-IT" sz="2400" dirty="0" smtClean="0"/>
              <a:t> effettuate con cadenza settimanale.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it-IT" sz="900" dirty="0" smtClean="0"/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it-IT" sz="2400" dirty="0" smtClean="0"/>
              <a:t>	Durante tali sedute il paziente era incoraggiato a  produrre un innalzamento dell’</a:t>
            </a:r>
            <a:r>
              <a:rPr lang="it-IT" sz="2400" dirty="0" err="1" smtClean="0"/>
              <a:t>arousal</a:t>
            </a:r>
            <a:r>
              <a:rPr lang="it-IT" sz="2400" dirty="0" smtClean="0"/>
              <a:t> attraverso la attuazione di tecniche di “positive </a:t>
            </a:r>
            <a:r>
              <a:rPr lang="it-IT" sz="2400" dirty="0" err="1" smtClean="0"/>
              <a:t>imagery</a:t>
            </a:r>
            <a:r>
              <a:rPr lang="it-IT" sz="2400" dirty="0" smtClean="0"/>
              <a:t>”.</a:t>
            </a:r>
            <a:endParaRPr lang="it-IT" sz="3100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F35FA1C1-FA6B-45B9-8A6C-C01CA69C8E2C}" type="slidenum">
              <a:rPr lang="it-IT" altLang="it-IT">
                <a:latin typeface="Lucida Sans Unicode" pitchFamily="34" charset="0"/>
              </a:rPr>
              <a:pPr lvl="1"/>
              <a:t>17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it-IT" sz="2100" b="1" dirty="0" smtClean="0">
                <a:solidFill>
                  <a:schemeClr val="accent2"/>
                </a:solidFill>
              </a:rPr>
              <a:t>livello biologico: </a:t>
            </a:r>
          </a:p>
          <a:p>
            <a:pPr algn="just">
              <a:lnSpc>
                <a:spcPct val="80000"/>
              </a:lnSpc>
            </a:pPr>
            <a:r>
              <a:rPr lang="it-IT" sz="2100" b="1" dirty="0" smtClean="0"/>
              <a:t>trattamento farmacologico</a:t>
            </a:r>
          </a:p>
          <a:p>
            <a:pPr algn="just">
              <a:lnSpc>
                <a:spcPct val="80000"/>
              </a:lnSpc>
            </a:pPr>
            <a:endParaRPr lang="it-IT" sz="1200" b="1" dirty="0" smtClean="0"/>
          </a:p>
          <a:p>
            <a:pPr algn="just">
              <a:lnSpc>
                <a:spcPct val="80000"/>
              </a:lnSpc>
            </a:pPr>
            <a:r>
              <a:rPr lang="it-IT" sz="2100" b="1" dirty="0" smtClean="0">
                <a:solidFill>
                  <a:schemeClr val="accent2"/>
                </a:solidFill>
              </a:rPr>
              <a:t>livello comportamentale:</a:t>
            </a:r>
            <a:r>
              <a:rPr lang="it-IT" sz="2100" b="1" dirty="0" smtClean="0"/>
              <a:t> </a:t>
            </a:r>
          </a:p>
          <a:p>
            <a:pPr algn="just">
              <a:lnSpc>
                <a:spcPct val="80000"/>
              </a:lnSpc>
            </a:pPr>
            <a:r>
              <a:rPr lang="it-IT" sz="2100" b="1" dirty="0" smtClean="0"/>
              <a:t>tecniche di pianificazione e svolgimento delle attività quotidiane e settimanali attività di piacere e in grado di </a:t>
            </a:r>
          </a:p>
          <a:p>
            <a:pPr algn="just">
              <a:lnSpc>
                <a:spcPct val="80000"/>
              </a:lnSpc>
            </a:pPr>
            <a:r>
              <a:rPr lang="it-IT" sz="2100" b="1" dirty="0" err="1" smtClean="0"/>
              <a:t>elicitare</a:t>
            </a:r>
            <a:r>
              <a:rPr lang="it-IT" sz="2100" b="1" dirty="0" smtClean="0"/>
              <a:t> un senso di competenza</a:t>
            </a:r>
          </a:p>
          <a:p>
            <a:pPr algn="just">
              <a:lnSpc>
                <a:spcPct val="80000"/>
              </a:lnSpc>
              <a:buFont typeface="Wingdings 3" pitchFamily="18" charset="2"/>
              <a:buNone/>
            </a:pPr>
            <a:endParaRPr lang="it-IT" sz="2100" b="1" dirty="0" smtClean="0"/>
          </a:p>
          <a:p>
            <a:pPr algn="just">
              <a:lnSpc>
                <a:spcPct val="80000"/>
              </a:lnSpc>
            </a:pPr>
            <a:r>
              <a:rPr lang="it-IT" sz="2100" b="1" dirty="0" smtClean="0">
                <a:solidFill>
                  <a:schemeClr val="accent2"/>
                </a:solidFill>
              </a:rPr>
              <a:t>livello cognitivo:</a:t>
            </a:r>
          </a:p>
          <a:p>
            <a:pPr algn="just">
              <a:lnSpc>
                <a:spcPct val="80000"/>
              </a:lnSpc>
            </a:pPr>
            <a:r>
              <a:rPr lang="it-IT" sz="2100" b="1" dirty="0" smtClean="0"/>
              <a:t>ristrutturazione cognitiva</a:t>
            </a:r>
          </a:p>
          <a:p>
            <a:pPr algn="just">
              <a:lnSpc>
                <a:spcPct val="80000"/>
              </a:lnSpc>
            </a:pPr>
            <a:r>
              <a:rPr lang="it-IT" sz="2100" b="1" dirty="0" smtClean="0"/>
              <a:t>correzione dei </a:t>
            </a:r>
            <a:r>
              <a:rPr lang="it-IT" sz="2100" b="1" dirty="0" err="1" smtClean="0"/>
              <a:t>bias</a:t>
            </a:r>
            <a:r>
              <a:rPr lang="it-IT" sz="2100" b="1" dirty="0" smtClean="0"/>
              <a:t> nell’</a:t>
            </a:r>
            <a:r>
              <a:rPr lang="it-IT" sz="2100" b="1" dirty="0" err="1" smtClean="0"/>
              <a:t>human</a:t>
            </a:r>
            <a:r>
              <a:rPr lang="it-IT" sz="2100" b="1" dirty="0" smtClean="0"/>
              <a:t> information processing</a:t>
            </a:r>
          </a:p>
          <a:p>
            <a:pPr algn="just">
              <a:lnSpc>
                <a:spcPct val="80000"/>
              </a:lnSpc>
            </a:pPr>
            <a:r>
              <a:rPr lang="it-IT" sz="2100" b="1" dirty="0" smtClean="0"/>
              <a:t>monitoraggio e coping nei confronti dei “pensieri </a:t>
            </a:r>
          </a:p>
          <a:p>
            <a:pPr algn="just">
              <a:lnSpc>
                <a:spcPct val="80000"/>
              </a:lnSpc>
            </a:pPr>
            <a:r>
              <a:rPr lang="it-IT" sz="2100" b="1" dirty="0" smtClean="0"/>
              <a:t>automatici”</a:t>
            </a:r>
          </a:p>
          <a:p>
            <a:pPr algn="just">
              <a:lnSpc>
                <a:spcPct val="80000"/>
              </a:lnSpc>
            </a:pPr>
            <a:r>
              <a:rPr lang="it-IT" sz="2100" b="1" dirty="0" err="1" smtClean="0"/>
              <a:t>elicitazione</a:t>
            </a:r>
            <a:r>
              <a:rPr lang="it-IT" sz="2100" b="1" dirty="0" smtClean="0"/>
              <a:t> e modificazione degli schemi disfunzionali</a:t>
            </a:r>
          </a:p>
          <a:p>
            <a:pPr>
              <a:lnSpc>
                <a:spcPct val="80000"/>
              </a:lnSpc>
            </a:pPr>
            <a:endParaRPr lang="it-IT" sz="21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Protocollo GALATEA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512" cy="5026372"/>
          </a:xfrm>
        </p:spPr>
        <p:txBody>
          <a:bodyPr/>
          <a:lstStyle/>
          <a:p>
            <a:pPr algn="just">
              <a:lnSpc>
                <a:spcPct val="50000"/>
              </a:lnSpc>
            </a:pPr>
            <a:r>
              <a:rPr lang="it-IT" b="1" dirty="0" smtClean="0">
                <a:solidFill>
                  <a:schemeClr val="accent2"/>
                </a:solidFill>
              </a:rPr>
              <a:t>livello emotivo:</a:t>
            </a:r>
          </a:p>
          <a:p>
            <a:pPr algn="just">
              <a:lnSpc>
                <a:spcPct val="50000"/>
              </a:lnSpc>
            </a:pPr>
            <a:endParaRPr lang="it-IT" sz="1200" b="1" dirty="0" smtClean="0"/>
          </a:p>
          <a:p>
            <a:pPr algn="just">
              <a:lnSpc>
                <a:spcPct val="75000"/>
              </a:lnSpc>
              <a:buNone/>
            </a:pPr>
            <a:r>
              <a:rPr lang="it-IT" b="1" dirty="0" smtClean="0"/>
              <a:t>	allargamento </a:t>
            </a:r>
            <a:r>
              <a:rPr lang="it-IT" b="1" dirty="0" smtClean="0"/>
              <a:t>della dinamica emotiva </a:t>
            </a:r>
            <a:r>
              <a:rPr lang="it-IT" b="1" dirty="0" err="1" smtClean="0"/>
              <a:t>attraversol</a:t>
            </a:r>
            <a:r>
              <a:rPr lang="it-IT" b="1" dirty="0" smtClean="0"/>
              <a:t>’acquisizione della capacità di esperire </a:t>
            </a:r>
            <a:r>
              <a:rPr lang="it-IT" b="1" dirty="0" err="1" smtClean="0"/>
              <a:t>ienamente</a:t>
            </a:r>
            <a:r>
              <a:rPr lang="it-IT" b="1" dirty="0" smtClean="0"/>
              <a:t> la 	collera 	ed esprimerla correttamente attraverso la assertività</a:t>
            </a:r>
          </a:p>
          <a:p>
            <a:pPr algn="just">
              <a:lnSpc>
                <a:spcPct val="50000"/>
              </a:lnSpc>
            </a:pPr>
            <a:endParaRPr lang="it-IT" b="1" dirty="0" smtClean="0"/>
          </a:p>
          <a:p>
            <a:pPr algn="just">
              <a:lnSpc>
                <a:spcPct val="50000"/>
              </a:lnSpc>
            </a:pPr>
            <a:r>
              <a:rPr lang="it-IT" b="1" dirty="0" smtClean="0">
                <a:solidFill>
                  <a:schemeClr val="accent2"/>
                </a:solidFill>
              </a:rPr>
              <a:t>livello relazionale (coppia e famiglia):</a:t>
            </a:r>
          </a:p>
          <a:p>
            <a:pPr algn="just">
              <a:lnSpc>
                <a:spcPct val="50000"/>
              </a:lnSpc>
              <a:buNone/>
            </a:pPr>
            <a:r>
              <a:rPr lang="it-IT" b="1" dirty="0" smtClean="0"/>
              <a:t>	</a:t>
            </a:r>
            <a:r>
              <a:rPr lang="it-IT" b="1" dirty="0" smtClean="0"/>
              <a:t>	terapia </a:t>
            </a:r>
            <a:r>
              <a:rPr lang="it-IT" b="1" dirty="0" smtClean="0"/>
              <a:t>cognitiva della coppia</a:t>
            </a:r>
          </a:p>
          <a:p>
            <a:pPr algn="just">
              <a:lnSpc>
                <a:spcPct val="50000"/>
              </a:lnSpc>
              <a:buNone/>
            </a:pPr>
            <a:r>
              <a:rPr lang="it-IT" b="1" dirty="0" smtClean="0"/>
              <a:t>	</a:t>
            </a:r>
            <a:r>
              <a:rPr lang="it-IT" b="1" dirty="0" smtClean="0"/>
              <a:t>	terapia </a:t>
            </a:r>
            <a:r>
              <a:rPr lang="it-IT" b="1" dirty="0" smtClean="0"/>
              <a:t>cognitiva della famiglia</a:t>
            </a:r>
          </a:p>
          <a:p>
            <a:pPr algn="just">
              <a:lnSpc>
                <a:spcPct val="50000"/>
              </a:lnSpc>
            </a:pPr>
            <a:endParaRPr lang="it-IT" b="1" dirty="0" smtClean="0"/>
          </a:p>
          <a:p>
            <a:pPr algn="just">
              <a:lnSpc>
                <a:spcPct val="50000"/>
              </a:lnSpc>
            </a:pPr>
            <a:r>
              <a:rPr lang="it-IT" b="1" dirty="0" smtClean="0">
                <a:solidFill>
                  <a:schemeClr val="accent2"/>
                </a:solidFill>
              </a:rPr>
              <a:t>livello sociale:</a:t>
            </a:r>
          </a:p>
          <a:p>
            <a:pPr algn="just">
              <a:lnSpc>
                <a:spcPct val="50000"/>
              </a:lnSpc>
              <a:buNone/>
            </a:pPr>
            <a:r>
              <a:rPr lang="it-IT" b="1" dirty="0" smtClean="0"/>
              <a:t>	</a:t>
            </a:r>
            <a:r>
              <a:rPr lang="it-IT" b="1" dirty="0" smtClean="0"/>
              <a:t>	prescrizione </a:t>
            </a:r>
            <a:r>
              <a:rPr lang="it-IT" b="1" dirty="0" smtClean="0"/>
              <a:t>di attività sociali</a:t>
            </a:r>
          </a:p>
          <a:p>
            <a:pPr algn="just">
              <a:lnSpc>
                <a:spcPct val="50000"/>
              </a:lnSpc>
              <a:buNone/>
            </a:pPr>
            <a:r>
              <a:rPr lang="it-IT" b="1" dirty="0" smtClean="0"/>
              <a:t>	</a:t>
            </a:r>
            <a:r>
              <a:rPr lang="it-IT" b="1" dirty="0" smtClean="0"/>
              <a:t>	quando </a:t>
            </a:r>
            <a:r>
              <a:rPr lang="it-IT" b="1" dirty="0" smtClean="0"/>
              <a:t>necessario, </a:t>
            </a:r>
            <a:r>
              <a:rPr lang="it-IT" b="1" i="1" dirty="0" smtClean="0"/>
              <a:t>assertive training</a:t>
            </a:r>
            <a:endParaRPr lang="en-GB" b="1" dirty="0" smtClean="0">
              <a:solidFill>
                <a:srgbClr val="A7FFFF"/>
              </a:solidFill>
            </a:endParaRP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2"/>
          <p:cNvSpPr>
            <a:spLocks noGrp="1"/>
          </p:cNvSpPr>
          <p:nvPr>
            <p:ph idx="1"/>
          </p:nvPr>
        </p:nvSpPr>
        <p:spPr>
          <a:xfrm>
            <a:off x="395288" y="765175"/>
            <a:ext cx="8208962" cy="547211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it-IT" smtClean="0"/>
              <a:t>	La </a:t>
            </a:r>
            <a:r>
              <a:rPr lang="it-IT" sz="3600" b="1" smtClean="0"/>
              <a:t>depressione</a:t>
            </a:r>
            <a:r>
              <a:rPr lang="it-IT" smtClean="0"/>
              <a:t> costituisce oggi una sfida drammatica per la salute dell’uomo, a livello mondiale.</a:t>
            </a:r>
          </a:p>
          <a:p>
            <a:pPr algn="just">
              <a:buFont typeface="Wingdings 3" pitchFamily="18" charset="2"/>
              <a:buNone/>
            </a:pPr>
            <a:endParaRPr lang="it-IT" sz="1400" smtClean="0"/>
          </a:p>
          <a:p>
            <a:pPr algn="just">
              <a:buFont typeface="Wingdings 3" pitchFamily="18" charset="2"/>
              <a:buNone/>
            </a:pPr>
            <a:r>
              <a:rPr lang="it-IT" smtClean="0"/>
              <a:t>	Infatti, secondo i dati forniti dalla World Health Organization, essa riguarda </a:t>
            </a:r>
            <a:r>
              <a:rPr lang="it-IT" b="1" u="sng" smtClean="0"/>
              <a:t>più di 350 milioni di individui</a:t>
            </a:r>
            <a:r>
              <a:rPr lang="it-IT" smtClean="0"/>
              <a:t> appartenenti a tutte le fasce età e in ogni comunità del Pianeta, rappresentando uno dei maggiori fattori di malattia.</a:t>
            </a:r>
            <a:endParaRPr lang="it-IT" sz="2800" smtClean="0"/>
          </a:p>
          <a:p>
            <a:pPr algn="just">
              <a:buFont typeface="Wingdings 3" pitchFamily="18" charset="2"/>
              <a:buNone/>
            </a:pPr>
            <a:r>
              <a:rPr lang="it-IT" smtClean="0"/>
              <a:t> </a:t>
            </a:r>
          </a:p>
          <a:p>
            <a:endParaRPr lang="it-IT" smtClean="0"/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E7D67DAB-1412-4737-A606-A807884B2761}" type="slidenum">
              <a:rPr lang="it-IT" altLang="it-IT">
                <a:latin typeface="Lucida Sans Unicode" pitchFamily="34" charset="0"/>
              </a:rPr>
              <a:pPr lvl="1"/>
              <a:t>2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395288" y="981075"/>
            <a:ext cx="8064500" cy="51149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it-IT" smtClean="0"/>
              <a:t>	Al paziente veniva proposto di visualizzare scene per lui positive connesse a hobby precedentemente praticati come la pesca e di esercitarsi anche a casa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endParaRPr lang="it-IT" sz="1100" smtClean="0"/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it-IT" smtClean="0"/>
              <a:t>	Interessante il tracciato che segue nel quale si osserva un chiaro incremento dell’arousal quando il paziente riuscì, dopo molte difficoltà a visualizzare la cattura di un grosso sarago durante una battuta di pesca, hobby che amava ma che aveva a progressivamente abbandonato a causa della depressione.</a:t>
            </a: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B63DE61C-DDE4-4496-8730-3A2C2F113E0B}" type="slidenum">
              <a:rPr lang="it-IT" altLang="it-IT">
                <a:latin typeface="Lucida Sans Unicode" pitchFamily="34" charset="0"/>
              </a:rPr>
              <a:pPr lvl="1"/>
              <a:t>20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CH" dirty="0" smtClean="0"/>
              <a:t>SCL  del paziente prima del training di </a:t>
            </a:r>
            <a:r>
              <a:rPr lang="it-CH" dirty="0" err="1" smtClean="0"/>
              <a:t>biofeedback</a:t>
            </a:r>
            <a:endParaRPr lang="it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0" y="1481138"/>
            <a:ext cx="7552699" cy="4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egnaposto contenuto 2" descr="MindLAB Set - Tracciato di positive imagery.bmp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8785225" cy="6626225"/>
          </a:xfrm>
        </p:spPr>
      </p:pic>
      <p:sp>
        <p:nvSpPr>
          <p:cNvPr id="30723" name="CasellaDiTesto 3"/>
          <p:cNvSpPr txBox="1">
            <a:spLocks noChangeArrowheads="1"/>
          </p:cNvSpPr>
          <p:nvPr/>
        </p:nvSpPr>
        <p:spPr bwMode="auto">
          <a:xfrm>
            <a:off x="4716463" y="1557338"/>
            <a:ext cx="3168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chemeClr val="bg2"/>
                </a:solidFill>
                <a:latin typeface="Lucida Sans Unicode" pitchFamily="34" charset="0"/>
              </a:rPr>
              <a:t>Tracciato di un paziente depresso con tentativo di produrre una “positive imagery” che inizia in corrispondenza del marca-evento.</a:t>
            </a:r>
          </a:p>
        </p:txBody>
      </p:sp>
      <p:pic>
        <p:nvPicPr>
          <p:cNvPr id="30724" name="Segnaposto contenuto 2" descr="MindLAB Set - Tracciato di positive imagery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775"/>
            <a:ext cx="87852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Freccia in giù 4"/>
          <p:cNvSpPr>
            <a:spLocks noChangeArrowheads="1"/>
          </p:cNvSpPr>
          <p:nvPr/>
        </p:nvSpPr>
        <p:spPr bwMode="auto">
          <a:xfrm rot="-2188095">
            <a:off x="3944938" y="4445000"/>
            <a:ext cx="503237" cy="719138"/>
          </a:xfrm>
          <a:prstGeom prst="downArrow">
            <a:avLst>
              <a:gd name="adj1" fmla="val 50000"/>
              <a:gd name="adj2" fmla="val 500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kumimoji="1" lang="it-CH">
              <a:latin typeface="Times New Roman" pitchFamily="18" charset="0"/>
            </a:endParaRPr>
          </a:p>
        </p:txBody>
      </p:sp>
      <p:sp>
        <p:nvSpPr>
          <p:cNvPr id="30726" name="CasellaDiTesto 5"/>
          <p:cNvSpPr txBox="1">
            <a:spLocks noChangeArrowheads="1"/>
          </p:cNvSpPr>
          <p:nvPr/>
        </p:nvSpPr>
        <p:spPr bwMode="auto">
          <a:xfrm>
            <a:off x="-2124075" y="2133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CH">
              <a:latin typeface="Lucida Sans Unicode" pitchFamily="34" charset="0"/>
            </a:endParaRPr>
          </a:p>
        </p:txBody>
      </p:sp>
      <p:sp>
        <p:nvSpPr>
          <p:cNvPr id="30727" name="CasellaDiTesto 6"/>
          <p:cNvSpPr txBox="1">
            <a:spLocks noChangeArrowheads="1"/>
          </p:cNvSpPr>
          <p:nvPr/>
        </p:nvSpPr>
        <p:spPr bwMode="auto">
          <a:xfrm>
            <a:off x="928662" y="2571744"/>
            <a:ext cx="3024187" cy="22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Lucida Sans Unicode" pitchFamily="34" charset="0"/>
              </a:rPr>
              <a:t>Il paziente riesce a visualizzare la cattura di un grosso sarago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80375" cy="764704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179388" y="1124743"/>
            <a:ext cx="8713787" cy="5399881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r>
              <a:rPr lang="it-IT" sz="2200" dirty="0" smtClean="0"/>
              <a:t>	</a:t>
            </a:r>
            <a:r>
              <a:rPr lang="it-IT" sz="2600" dirty="0" smtClean="0"/>
              <a:t>Ai fini delle valutazione del risultato clinico e psicofisiologico, conseguito tramite il training di Biofeedback della attività elettrodermica, integrato con un trattamento farmacologico già stabilizzato, si sono prese in considerazione due variabili: l’entità della condizione depressiva, mediante l’Hamilton Rating Scale for Depression (HRSD), somministrato due volte per il Baseline a distanza di 4 giorni e dopo la fine del trattamento, ugualmente per due volte, sempre a distanza di 4 giorni. Sono state effettuate quattro valutazioni secondo il seguente crono-programma …</a:t>
            </a:r>
            <a:endParaRPr lang="it-IT" sz="2200" dirty="0" smtClean="0"/>
          </a:p>
          <a:p>
            <a:pPr>
              <a:buFont typeface="Wingdings 3" pitchFamily="18" charset="2"/>
              <a:buNone/>
            </a:pPr>
            <a:r>
              <a:rPr lang="it-IT" sz="2200" dirty="0" smtClean="0"/>
              <a:t> </a:t>
            </a:r>
          </a:p>
          <a:p>
            <a:pPr>
              <a:buFont typeface="Wingdings 3" pitchFamily="18" charset="2"/>
              <a:buNone/>
            </a:pPr>
            <a:endParaRPr lang="it-IT" sz="2200" dirty="0" smtClean="0"/>
          </a:p>
          <a:p>
            <a:endParaRPr lang="it-IT" sz="2500" dirty="0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E690FE79-CF6D-4980-8148-114E117D04E0}" type="slidenum">
              <a:rPr lang="it-IT" altLang="it-IT">
                <a:latin typeface="Lucida Sans Unicode" pitchFamily="34" charset="0"/>
              </a:rPr>
              <a:pPr lvl="1"/>
              <a:t>23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59070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it-IT" sz="4000" b="1" smtClean="0"/>
              <a:t>Hamilton Test</a:t>
            </a:r>
          </a:p>
          <a:p>
            <a:pPr algn="ctr">
              <a:buFont typeface="Wingdings 3" pitchFamily="18" charset="2"/>
              <a:buNone/>
            </a:pPr>
            <a:endParaRPr lang="it-IT" sz="1200" b="1" smtClean="0"/>
          </a:p>
          <a:p>
            <a:pPr algn="ctr">
              <a:buFont typeface="Wingdings 3" pitchFamily="18" charset="2"/>
              <a:buNone/>
            </a:pPr>
            <a:r>
              <a:rPr lang="it-IT" sz="3600" b="1" smtClean="0"/>
              <a:t>Baseline</a:t>
            </a:r>
            <a:endParaRPr lang="it-IT" sz="3600" smtClean="0"/>
          </a:p>
          <a:p>
            <a:pPr>
              <a:buFont typeface="Wingdings 3" pitchFamily="18" charset="2"/>
              <a:buNone/>
            </a:pPr>
            <a:r>
              <a:rPr lang="it-IT" sz="1600" smtClean="0"/>
              <a:t>	</a:t>
            </a:r>
          </a:p>
          <a:p>
            <a:pPr>
              <a:buFont typeface="Wingdings 3" pitchFamily="18" charset="2"/>
              <a:buNone/>
            </a:pPr>
            <a:r>
              <a:rPr lang="it-IT" b="1" smtClean="0"/>
              <a:t>	Misurazione n.1:</a:t>
            </a:r>
            <a:r>
              <a:rPr lang="it-IT" smtClean="0"/>
              <a:t> tre giorni prima di iniziare il training di Biofeedback: </a:t>
            </a:r>
          </a:p>
          <a:p>
            <a:pPr>
              <a:buFont typeface="Wingdings 3" pitchFamily="18" charset="2"/>
              <a:buNone/>
            </a:pPr>
            <a:r>
              <a:rPr lang="it-IT" b="1" smtClean="0"/>
              <a:t>	Punteggio 20</a:t>
            </a:r>
            <a:endParaRPr lang="it-IT" smtClean="0"/>
          </a:p>
          <a:p>
            <a:pPr>
              <a:buFont typeface="Wingdings 3" pitchFamily="18" charset="2"/>
              <a:buNone/>
            </a:pPr>
            <a:r>
              <a:rPr lang="it-IT" sz="2000" smtClean="0"/>
              <a:t>	</a:t>
            </a:r>
            <a:endParaRPr lang="it-IT" sz="1400" smtClean="0"/>
          </a:p>
          <a:p>
            <a:pPr>
              <a:buFont typeface="Wingdings 3" pitchFamily="18" charset="2"/>
              <a:buNone/>
            </a:pPr>
            <a:r>
              <a:rPr lang="it-IT" b="1" smtClean="0"/>
              <a:t>	Misurazione n.2:</a:t>
            </a:r>
            <a:r>
              <a:rPr lang="it-IT" smtClean="0"/>
              <a:t> un giorno prima di iniziare il training di Biofeedback: </a:t>
            </a:r>
            <a:r>
              <a:rPr lang="it-IT" b="1" smtClean="0"/>
              <a:t>Punteggio 18</a:t>
            </a:r>
            <a:endParaRPr lang="it-IT" smtClean="0"/>
          </a:p>
          <a:p>
            <a:pPr>
              <a:buFont typeface="Wingdings 3" pitchFamily="18" charset="2"/>
              <a:buNone/>
            </a:pPr>
            <a:r>
              <a:rPr lang="it-IT" smtClean="0"/>
              <a:t>	</a:t>
            </a:r>
          </a:p>
          <a:p>
            <a:pPr>
              <a:buFont typeface="Wingdings 3" pitchFamily="18" charset="2"/>
              <a:buNone/>
            </a:pPr>
            <a:r>
              <a:rPr lang="it-IT" b="1" smtClean="0"/>
              <a:t>	</a:t>
            </a:r>
            <a:r>
              <a:rPr lang="it-IT" b="1" u="sng" smtClean="0"/>
              <a:t>Media: 19.00 +/-1.41</a:t>
            </a:r>
            <a:r>
              <a:rPr lang="it-IT" b="1" smtClean="0"/>
              <a:t> </a:t>
            </a:r>
            <a:r>
              <a:rPr lang="it-IT" smtClean="0"/>
              <a:t>(Depressione moderata”)</a:t>
            </a: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B4259651-F393-4BB7-BCEB-1ED985A2C408}" type="slidenum">
              <a:rPr lang="it-IT" altLang="it-IT">
                <a:latin typeface="Lucida Sans Unicode" pitchFamily="34" charset="0"/>
              </a:rPr>
              <a:pPr lvl="1"/>
              <a:t>24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2E1C355E-6171-433C-BC57-D508F46014A0}" type="slidenum">
              <a:rPr lang="it-IT" altLang="it-IT">
                <a:latin typeface="Lucida Sans Unicode" pitchFamily="34" charset="0"/>
              </a:rPr>
              <a:pPr lvl="1"/>
              <a:t>25</a:t>
            </a:fld>
            <a:endParaRPr lang="it-IT" altLang="it-IT">
              <a:latin typeface="Lucida Sans Unicode" pitchFamily="34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83568" y="1124744"/>
          <a:ext cx="77724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CH" dirty="0" smtClean="0"/>
              <a:t>Rilevazioni </a:t>
            </a:r>
            <a:r>
              <a:rPr lang="it-CH" dirty="0" err="1" smtClean="0"/>
              <a:t>pre</a:t>
            </a:r>
            <a:r>
              <a:rPr lang="it-CH" dirty="0" smtClean="0"/>
              <a:t> (</a:t>
            </a:r>
            <a:r>
              <a:rPr lang="it-CH" dirty="0" err="1" smtClean="0"/>
              <a:t>baseline</a:t>
            </a:r>
            <a:r>
              <a:rPr lang="it-CH" dirty="0" smtClean="0"/>
              <a:t>) e post (T1) trattamento con </a:t>
            </a:r>
            <a:r>
              <a:rPr lang="it-CH" dirty="0" err="1" smtClean="0"/>
              <a:t>biofeedback</a:t>
            </a:r>
            <a:endParaRPr lang="it-CH" dirty="0"/>
          </a:p>
        </p:txBody>
      </p:sp>
      <p:pic>
        <p:nvPicPr>
          <p:cNvPr id="6" name="Segnaposto contenuto 5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78674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2"/>
          <p:cNvSpPr>
            <a:spLocks noGrp="1"/>
          </p:cNvSpPr>
          <p:nvPr>
            <p:ph idx="1"/>
          </p:nvPr>
        </p:nvSpPr>
        <p:spPr>
          <a:xfrm>
            <a:off x="0" y="357166"/>
            <a:ext cx="8455025" cy="5738834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it-IT" dirty="0" smtClean="0"/>
              <a:t>Conduttanza elettrodermica (SCL) </a:t>
            </a:r>
          </a:p>
          <a:p>
            <a:pPr algn="ctr">
              <a:buFont typeface="Wingdings 3" pitchFamily="18" charset="2"/>
              <a:buNone/>
            </a:pPr>
            <a:r>
              <a:rPr lang="it-IT" dirty="0" smtClean="0"/>
              <a:t>in </a:t>
            </a:r>
            <a:r>
              <a:rPr lang="it-IT" dirty="0" err="1" smtClean="0"/>
              <a:t>microSiemens</a:t>
            </a:r>
            <a:endParaRPr lang="it-IT" dirty="0" smtClean="0"/>
          </a:p>
          <a:p>
            <a:pPr algn="ctr">
              <a:buFont typeface="Wingdings 3" pitchFamily="18" charset="2"/>
              <a:buNone/>
            </a:pPr>
            <a:endParaRPr lang="it-IT" sz="700" dirty="0" smtClean="0"/>
          </a:p>
          <a:p>
            <a:pPr algn="ctr">
              <a:buFont typeface="Wingdings 3" pitchFamily="18" charset="2"/>
              <a:buNone/>
            </a:pPr>
            <a:r>
              <a:rPr lang="it-IT" sz="3200" b="1" dirty="0" smtClean="0"/>
              <a:t>Pre-trattamento: 0.9</a:t>
            </a:r>
          </a:p>
          <a:p>
            <a:pPr algn="ctr">
              <a:buFont typeface="Wingdings 3" pitchFamily="18" charset="2"/>
              <a:buNone/>
            </a:pPr>
            <a:r>
              <a:rPr lang="it-IT" sz="3200" b="1" dirty="0" smtClean="0"/>
              <a:t>Post trattamento: 1.9</a:t>
            </a:r>
          </a:p>
          <a:p>
            <a:pPr algn="ctr">
              <a:buFont typeface="Wingdings 3" pitchFamily="18" charset="2"/>
              <a:buNone/>
            </a:pPr>
            <a:r>
              <a:rPr lang="it-IT" sz="500" dirty="0" smtClean="0"/>
              <a:t>	</a:t>
            </a:r>
          </a:p>
          <a:p>
            <a:pPr algn="just"/>
            <a:r>
              <a:rPr lang="it-IT" dirty="0" smtClean="0"/>
              <a:t>La </a:t>
            </a:r>
            <a:r>
              <a:rPr lang="it-IT" i="1" dirty="0" err="1" smtClean="0"/>
              <a:t>clinical</a:t>
            </a:r>
            <a:r>
              <a:rPr lang="it-IT" i="1" dirty="0" smtClean="0"/>
              <a:t> </a:t>
            </a:r>
            <a:r>
              <a:rPr lang="it-IT" i="1" dirty="0" err="1" smtClean="0"/>
              <a:t>signifìcance</a:t>
            </a:r>
            <a:r>
              <a:rPr lang="it-IT" dirty="0" smtClean="0"/>
              <a:t> della variazione osservata è stata valutata mediante l'utilizzo del </a:t>
            </a:r>
            <a:r>
              <a:rPr lang="it-IT" i="1" dirty="0" err="1" smtClean="0"/>
              <a:t>Reliable</a:t>
            </a:r>
            <a:r>
              <a:rPr lang="it-IT" i="1" dirty="0" smtClean="0"/>
              <a:t> </a:t>
            </a:r>
            <a:r>
              <a:rPr lang="it-IT" i="1" dirty="0" err="1" smtClean="0"/>
              <a:t>Change</a:t>
            </a:r>
            <a:r>
              <a:rPr lang="it-IT" i="1" dirty="0" smtClean="0"/>
              <a:t> </a:t>
            </a:r>
            <a:r>
              <a:rPr lang="it-IT" i="1" dirty="0" err="1" smtClean="0"/>
              <a:t>Index</a:t>
            </a:r>
            <a:r>
              <a:rPr lang="it-IT" dirty="0" smtClean="0"/>
              <a:t> (</a:t>
            </a:r>
            <a:r>
              <a:rPr lang="it-IT" dirty="0" err="1" smtClean="0"/>
              <a:t>Jacobson</a:t>
            </a:r>
            <a:r>
              <a:rPr lang="it-IT" dirty="0" smtClean="0"/>
              <a:t> &amp; </a:t>
            </a:r>
            <a:r>
              <a:rPr lang="it-IT" dirty="0" err="1" smtClean="0"/>
              <a:t>Truax</a:t>
            </a:r>
            <a:r>
              <a:rPr lang="it-IT" dirty="0" smtClean="0"/>
              <a:t>, 1991).</a:t>
            </a:r>
            <a:endParaRPr lang="it-CH" dirty="0" smtClean="0"/>
          </a:p>
          <a:p>
            <a:pPr algn="just">
              <a:buNone/>
            </a:pPr>
            <a:r>
              <a:rPr lang="it-IT" sz="1200" dirty="0" smtClean="0"/>
              <a:t> </a:t>
            </a:r>
            <a:endParaRPr lang="it-CH" sz="1200" dirty="0" smtClean="0"/>
          </a:p>
          <a:p>
            <a:pPr algn="just"/>
            <a:r>
              <a:rPr lang="it-IT" dirty="0" smtClean="0"/>
              <a:t>La </a:t>
            </a:r>
            <a:r>
              <a:rPr lang="it-IT" dirty="0" err="1" smtClean="0"/>
              <a:t>significativà</a:t>
            </a:r>
            <a:r>
              <a:rPr lang="it-IT" dirty="0" smtClean="0"/>
              <a:t> statistica è stata calcolata utilizzando il software </a:t>
            </a:r>
            <a:r>
              <a:rPr lang="it-IT" i="1" dirty="0" err="1" smtClean="0"/>
              <a:t>Reliable</a:t>
            </a:r>
            <a:r>
              <a:rPr lang="it-IT" i="1" dirty="0" smtClean="0"/>
              <a:t> </a:t>
            </a:r>
            <a:r>
              <a:rPr lang="it-IT" i="1" dirty="0" err="1" smtClean="0"/>
              <a:t>Change</a:t>
            </a:r>
            <a:r>
              <a:rPr lang="it-IT" i="1" dirty="0" smtClean="0"/>
              <a:t> </a:t>
            </a:r>
            <a:r>
              <a:rPr lang="it-IT" i="1" dirty="0" err="1" smtClean="0"/>
              <a:t>Generator</a:t>
            </a:r>
            <a:r>
              <a:rPr lang="it-IT" dirty="0" smtClean="0"/>
              <a:t> di (</a:t>
            </a:r>
            <a:r>
              <a:rPr lang="it-IT" dirty="0" err="1" smtClean="0"/>
              <a:t>Devilly</a:t>
            </a:r>
            <a:r>
              <a:rPr lang="it-IT" dirty="0" smtClean="0"/>
              <a:t>, 2014).</a:t>
            </a:r>
            <a:endParaRPr lang="it-CH" dirty="0" smtClean="0"/>
          </a:p>
          <a:p>
            <a:r>
              <a:rPr lang="it-IT" dirty="0" smtClean="0"/>
              <a:t> </a:t>
            </a:r>
            <a:endParaRPr lang="it-CH" dirty="0" smtClean="0"/>
          </a:p>
          <a:p>
            <a:r>
              <a:rPr lang="it-IT" dirty="0" smtClean="0"/>
              <a:t> </a:t>
            </a:r>
            <a:endParaRPr lang="it-CH" dirty="0" smtClean="0"/>
          </a:p>
          <a:p>
            <a:pPr algn="ctr">
              <a:buFont typeface="Wingdings 3" pitchFamily="18" charset="2"/>
              <a:buNone/>
            </a:pPr>
            <a:endParaRPr lang="it-IT" dirty="0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DBECB61B-A9BE-42E3-9AFC-CED82AA2DD3C}" type="slidenum">
              <a:rPr lang="it-IT" altLang="it-IT">
                <a:latin typeface="Lucida Sans Unicode" pitchFamily="34" charset="0"/>
              </a:rPr>
              <a:pPr lvl="1"/>
              <a:t>27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/>
          <a:lstStyle/>
          <a:p>
            <a:pPr algn="just">
              <a:buNone/>
            </a:pPr>
            <a:r>
              <a:rPr lang="it-IT" sz="3600" dirty="0" smtClean="0"/>
              <a:t>	Il </a:t>
            </a:r>
            <a:r>
              <a:rPr lang="it-IT" sz="3600" dirty="0" smtClean="0"/>
              <a:t>cambiamento dei valori di </a:t>
            </a:r>
            <a:r>
              <a:rPr lang="it-IT" sz="3600" dirty="0" err="1" smtClean="0"/>
              <a:t>Skin</a:t>
            </a:r>
            <a:r>
              <a:rPr lang="it-IT" sz="3600" dirty="0" smtClean="0"/>
              <a:t> C0nductance Level, osservato nel paziente, dopo il trattamento attuato mediante training MindLAB Set, è risultato statisticamente significativo, con un </a:t>
            </a:r>
            <a:r>
              <a:rPr lang="it-IT" sz="4000" b="1" dirty="0" smtClean="0">
                <a:solidFill>
                  <a:schemeClr val="accent4"/>
                </a:solidFill>
              </a:rPr>
              <a:t>p&lt; 0.05</a:t>
            </a:r>
            <a:r>
              <a:rPr lang="it-IT" sz="3600" dirty="0" smtClean="0"/>
              <a:t>.</a:t>
            </a:r>
            <a:endParaRPr lang="it-CH" sz="3600" dirty="0" smtClean="0"/>
          </a:p>
          <a:p>
            <a:endParaRPr lang="it-CH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CH" sz="3200" dirty="0" smtClean="0"/>
              <a:t>Significatività statistica del cambiamento promosso dal training</a:t>
            </a:r>
            <a:endParaRPr lang="it-C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80375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dirty="0" smtClean="0"/>
              <a:t>Discussione &amp; Conclusioni</a:t>
            </a:r>
            <a:endParaRPr lang="it-IT" dirty="0"/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7986712" cy="5805264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it-IT" dirty="0" smtClean="0"/>
              <a:t>	I dati, relativi alla variazione dei valori medi dell’Hamilton e dei valori medi dello </a:t>
            </a:r>
            <a:r>
              <a:rPr lang="it-IT" dirty="0" err="1" smtClean="0"/>
              <a:t>Skin</a:t>
            </a:r>
            <a:r>
              <a:rPr lang="it-IT" dirty="0" smtClean="0"/>
              <a:t> Conductance Level, hanno esibito </a:t>
            </a:r>
            <a:r>
              <a:rPr lang="it-IT" b="1" dirty="0" smtClean="0"/>
              <a:t>differenze statisticamente significative (p&lt; 0.05)</a:t>
            </a:r>
            <a:r>
              <a:rPr lang="it-IT" dirty="0" smtClean="0"/>
              <a:t>.</a:t>
            </a:r>
          </a:p>
          <a:p>
            <a:pPr algn="just">
              <a:buFont typeface="Wingdings 3" pitchFamily="18" charset="2"/>
              <a:buNone/>
            </a:pPr>
            <a:endParaRPr lang="it-IT" sz="1400" dirty="0" smtClean="0"/>
          </a:p>
          <a:p>
            <a:pPr algn="just">
              <a:buNone/>
            </a:pPr>
            <a:r>
              <a:rPr lang="it-IT" dirty="0" smtClean="0"/>
              <a:t>	L’impiego del biofeedback della attività elettrodermica, nell’ambito nel trattamento integrato della depressione, attuato mediante MindLAB Set, si è rivelato efficiente e in grado, per la sua semplicità ed economicità, di </a:t>
            </a:r>
            <a:r>
              <a:rPr lang="it-IT" smtClean="0"/>
              <a:t>essere generalizzato </a:t>
            </a:r>
            <a:r>
              <a:rPr lang="it-IT" dirty="0" smtClean="0"/>
              <a:t>al setting clinico ambulatoriale.</a:t>
            </a: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F09DC5CA-5378-4941-B1B0-B72B6DF76F20}" type="slidenum">
              <a:rPr lang="it-IT" altLang="it-IT">
                <a:latin typeface="Lucida Sans Unicode" pitchFamily="34" charset="0"/>
              </a:rPr>
              <a:pPr lvl="1"/>
              <a:t>29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7487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Lucida Sans Unicode" pitchFamily="34" charset="0"/>
              </a:rPr>
              <a:t>Depressione nella fase di esordio</a:t>
            </a:r>
          </a:p>
          <a:p>
            <a:endParaRPr lang="it-IT" sz="3200">
              <a:solidFill>
                <a:schemeClr val="bg1"/>
              </a:solidFill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Frammentazione del Sé</a:t>
            </a: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Collasso dell’identità</a:t>
            </a: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Smarrimento per la perdita di senso</a:t>
            </a: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Perplessità e mutamento catastrofico</a:t>
            </a: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Colpa </a:t>
            </a: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Sentimento di fallimento esistenziale</a:t>
            </a:r>
          </a:p>
          <a:p>
            <a:pPr>
              <a:buFont typeface="Arial" charset="0"/>
              <a:buChar char="•"/>
            </a:pPr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Perdita dello slancio vitale (Minkowski)</a:t>
            </a:r>
          </a:p>
          <a:p>
            <a:r>
              <a:rPr lang="it-IT" sz="2800">
                <a:solidFill>
                  <a:schemeClr val="bg1"/>
                </a:solidFill>
                <a:latin typeface="Lucida Sans Unicode" pitchFamily="34" charset="0"/>
              </a:rPr>
              <a:t>   </a:t>
            </a:r>
            <a:endParaRPr lang="it-IT" sz="1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endParaRPr lang="it-IT" sz="2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/>
          <p:cNvSpPr>
            <a:spLocks noChangeArrowheads="1"/>
          </p:cNvSpPr>
          <p:nvPr/>
        </p:nvSpPr>
        <p:spPr bwMode="auto">
          <a:xfrm>
            <a:off x="3059113" y="2565400"/>
            <a:ext cx="3673475" cy="28082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2400">
                <a:solidFill>
                  <a:srgbClr val="000000"/>
                </a:solidFill>
                <a:latin typeface="Lucida Sans Unicode" pitchFamily="34" charset="0"/>
              </a:rPr>
              <a:t>      UMORE </a:t>
            </a:r>
          </a:p>
          <a:p>
            <a:r>
              <a:rPr lang="it-IT" sz="2400">
                <a:solidFill>
                  <a:srgbClr val="000000"/>
                </a:solidFill>
                <a:latin typeface="Lucida Sans Unicode" pitchFamily="34" charset="0"/>
              </a:rPr>
              <a:t>     DEPRESSO</a:t>
            </a:r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2195513" y="2060575"/>
            <a:ext cx="1800225" cy="1728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Interesse 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Ristretti 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o assenti</a:t>
            </a: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3779838" y="1196975"/>
            <a:ext cx="2160587" cy="20161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2000">
                <a:solidFill>
                  <a:srgbClr val="000000"/>
                </a:solidFill>
                <a:latin typeface="Lucida Sans Unicode" pitchFamily="34" charset="0"/>
              </a:rPr>
              <a:t>     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Apatia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Acinesia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Eloquio 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ridotto</a:t>
            </a:r>
          </a:p>
          <a:p>
            <a:endParaRPr lang="it-IT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5508625" y="2205038"/>
            <a:ext cx="1584325" cy="1438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APATIA</a:t>
            </a: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1619250" y="3716338"/>
            <a:ext cx="2376488" cy="1655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b="1">
                <a:solidFill>
                  <a:srgbClr val="000000"/>
                </a:solidFill>
                <a:latin typeface="Lucida Sans Unicode" pitchFamily="34" charset="0"/>
              </a:rPr>
              <a:t>Disregolazione</a:t>
            </a:r>
          </a:p>
          <a:p>
            <a:r>
              <a:rPr lang="it-IT" b="1">
                <a:solidFill>
                  <a:srgbClr val="000000"/>
                </a:solidFill>
                <a:latin typeface="Lucida Sans Unicode" pitchFamily="34" charset="0"/>
              </a:rPr>
              <a:t>emotiva</a:t>
            </a: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2987675" y="4797425"/>
            <a:ext cx="1655763" cy="172878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DEFICIT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COGNITIVI</a:t>
            </a: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4643438" y="4652963"/>
            <a:ext cx="2089150" cy="1512887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RIDOTTA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COMPETENZA </a:t>
            </a:r>
          </a:p>
          <a:p>
            <a:r>
              <a:rPr lang="it-IT">
                <a:solidFill>
                  <a:srgbClr val="000000"/>
                </a:solidFill>
                <a:latin typeface="Lucida Sans Unicode" pitchFamily="34" charset="0"/>
              </a:rPr>
              <a:t>SOCIALE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813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Lucida Sans Unicode" pitchFamily="34" charset="0"/>
              </a:rPr>
              <a:t>Sintomi affettivi nella depressione</a:t>
            </a: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6011863" y="3573463"/>
            <a:ext cx="2159000" cy="1368425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ANEDONIA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APPIATTIMNETO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413"/>
            <a:ext cx="2962275" cy="4824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mtClean="0"/>
              <a:t>Immagine di negativa di sé</a:t>
            </a:r>
          </a:p>
          <a:p>
            <a:pPr>
              <a:lnSpc>
                <a:spcPct val="90000"/>
              </a:lnSpc>
            </a:pPr>
            <a:r>
              <a:rPr lang="it-IT" smtClean="0"/>
              <a:t>Senso di colpa</a:t>
            </a:r>
          </a:p>
          <a:p>
            <a:pPr>
              <a:lnSpc>
                <a:spcPct val="90000"/>
              </a:lnSpc>
            </a:pPr>
            <a:r>
              <a:rPr lang="it-IT" smtClean="0"/>
              <a:t>Senso d’indegnità</a:t>
            </a:r>
          </a:p>
          <a:p>
            <a:pPr>
              <a:lnSpc>
                <a:spcPct val="90000"/>
              </a:lnSpc>
            </a:pPr>
            <a:r>
              <a:rPr lang="it-IT" smtClean="0"/>
              <a:t>Vergogna</a:t>
            </a:r>
          </a:p>
          <a:p>
            <a:pPr>
              <a:lnSpc>
                <a:spcPct val="90000"/>
              </a:lnSpc>
            </a:pPr>
            <a:r>
              <a:rPr lang="it-IT" smtClean="0"/>
              <a:t>Tristezza </a:t>
            </a:r>
          </a:p>
          <a:p>
            <a:pPr>
              <a:lnSpc>
                <a:spcPct val="90000"/>
              </a:lnSpc>
            </a:pPr>
            <a:r>
              <a:rPr lang="it-IT" smtClean="0"/>
              <a:t>Immagini negative </a:t>
            </a:r>
          </a:p>
          <a:p>
            <a:pPr>
              <a:lnSpc>
                <a:spcPct val="90000"/>
              </a:lnSpc>
            </a:pPr>
            <a:r>
              <a:rPr lang="it-IT" smtClean="0"/>
              <a:t>Previsioni negative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0"/>
            <a:ext cx="6357392" cy="980728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i="1" dirty="0" smtClean="0"/>
              <a:t>“Topos” </a:t>
            </a:r>
            <a:r>
              <a:rPr lang="it-IT" dirty="0" smtClean="0"/>
              <a:t>depressive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39750" y="692150"/>
            <a:ext cx="1871663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interne</a:t>
            </a:r>
          </a:p>
        </p:txBody>
      </p:sp>
      <p:sp>
        <p:nvSpPr>
          <p:cNvPr id="5" name="Ovale 4"/>
          <p:cNvSpPr/>
          <p:nvPr/>
        </p:nvSpPr>
        <p:spPr>
          <a:xfrm>
            <a:off x="6804025" y="1052513"/>
            <a:ext cx="1871663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esterne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659563" y="1700213"/>
            <a:ext cx="2484437" cy="3529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>
                <a:latin typeface="Lucida Sans Unicode" pitchFamily="34" charset="0"/>
              </a:rPr>
              <a:t>Evitamento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>
                <a:latin typeface="Lucida Sans Unicode" pitchFamily="34" charset="0"/>
              </a:rPr>
              <a:t>Chiusura </a:t>
            </a:r>
            <a:r>
              <a:rPr lang="it-IT" sz="2400">
                <a:latin typeface="Lucida Sans Unicode" pitchFamily="34" charset="0"/>
              </a:rPr>
              <a:t>esperenziale</a:t>
            </a:r>
            <a:r>
              <a:rPr lang="it-IT" sz="2600">
                <a:latin typeface="Lucida Sans Unicode" pitchFamily="34" charset="0"/>
              </a:rPr>
              <a:t> e relazionale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>
                <a:latin typeface="Lucida Sans Unicode" pitchFamily="34" charset="0"/>
              </a:rPr>
              <a:t>Senso </a:t>
            </a:r>
            <a:r>
              <a:rPr lang="it-IT" sz="2200">
                <a:latin typeface="Lucida Sans Unicode" pitchFamily="34" charset="0"/>
              </a:rPr>
              <a:t>d’inadeguatezza</a:t>
            </a:r>
            <a:endParaRPr lang="it-IT" sz="2600">
              <a:latin typeface="Lucida Sans Unicode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>
                <a:latin typeface="Lucida Sans Unicode" pitchFamily="34" charset="0"/>
              </a:rPr>
              <a:t>Abulia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>
                <a:latin typeface="Lucida Sans Unicode" pitchFamily="34" charset="0"/>
              </a:rPr>
              <a:t>Anedonia</a:t>
            </a:r>
            <a:endParaRPr lang="it-IT" sz="3000">
              <a:latin typeface="Lucida Sans Unicode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000">
              <a:latin typeface="Lucida Sans Unicode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000">
              <a:latin typeface="Lucida Sans Unicode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000">
              <a:latin typeface="Lucida Sans Unicode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419475" y="1052513"/>
            <a:ext cx="194468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psicofisiologia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6372225" y="908050"/>
            <a:ext cx="431800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2916238" y="908050"/>
            <a:ext cx="3603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284663" y="170021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tonda angolo diagonale rettangolo 14"/>
          <p:cNvSpPr/>
          <p:nvPr/>
        </p:nvSpPr>
        <p:spPr>
          <a:xfrm>
            <a:off x="2987675" y="2133600"/>
            <a:ext cx="3384550" cy="453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</a:pPr>
            <a:r>
              <a:rPr lang="it-IT" sz="2400" b="1">
                <a:solidFill>
                  <a:schemeClr val="bg1"/>
                </a:solidFill>
              </a:rPr>
              <a:t> EEG =</a:t>
            </a:r>
            <a:r>
              <a:rPr lang="it-IT" sz="2400" i="1">
                <a:solidFill>
                  <a:schemeClr val="bg1"/>
                </a:solidFill>
              </a:rPr>
              <a:t>si registra, in sede frontale Sx, una eccesso di alfa ed una carenza di beta</a:t>
            </a:r>
            <a:r>
              <a:rPr lang="it-IT" i="1">
                <a:solidFill>
                  <a:schemeClr val="tx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it-IT" sz="2000">
                <a:solidFill>
                  <a:schemeClr val="bg1"/>
                </a:solidFill>
              </a:rPr>
              <a:t> </a:t>
            </a:r>
            <a:r>
              <a:rPr lang="it-IT" sz="2400" b="1">
                <a:solidFill>
                  <a:schemeClr val="bg1"/>
                </a:solidFill>
              </a:rPr>
              <a:t>Attività Elettrodermica carettirazzata da onde lente e costanti</a:t>
            </a:r>
            <a:endParaRPr lang="it-IT" sz="2000" b="1">
              <a:solidFill>
                <a:schemeClr val="bg1"/>
              </a:solidFill>
            </a:endParaRPr>
          </a:p>
          <a:p>
            <a:pPr algn="ctr"/>
            <a:r>
              <a:rPr lang="it-IT" sz="1600" u="sng">
                <a:solidFill>
                  <a:schemeClr val="tx1"/>
                </a:solidFill>
              </a:rPr>
              <a:t>( Scrimali, 2012).</a:t>
            </a:r>
            <a:endParaRPr lang="it-IT" sz="1600" u="sng">
              <a:solidFill>
                <a:srgbClr val="FFFFFF"/>
              </a:solidFill>
            </a:endParaRPr>
          </a:p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013D9FB7-4C1C-4901-A29E-7F9F339228DF}" type="slidenum">
              <a:rPr lang="it-IT" altLang="it-IT"/>
              <a:pPr lvl="1"/>
              <a:t>6</a:t>
            </a:fld>
            <a:endParaRPr lang="it-IT" altLang="it-IT"/>
          </a:p>
        </p:txBody>
      </p:sp>
      <p:pic>
        <p:nvPicPr>
          <p:cNvPr id="15363" name="Segnaposto contenuto 3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642918"/>
            <a:ext cx="7602541" cy="5715040"/>
          </a:xfrm>
        </p:spPr>
      </p:pic>
      <p:sp>
        <p:nvSpPr>
          <p:cNvPr id="5" name="CasellaDiTesto 4"/>
          <p:cNvSpPr txBox="1"/>
          <p:nvPr/>
        </p:nvSpPr>
        <p:spPr>
          <a:xfrm>
            <a:off x="4214810" y="642918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2200" b="1" dirty="0" smtClean="0">
                <a:solidFill>
                  <a:srgbClr val="0070C0"/>
                </a:solidFill>
              </a:rPr>
              <a:t>QEEG &amp; </a:t>
            </a:r>
            <a:r>
              <a:rPr lang="it-CH" sz="2200" b="1" dirty="0" err="1" smtClean="0">
                <a:solidFill>
                  <a:srgbClr val="0070C0"/>
                </a:solidFill>
              </a:rPr>
              <a:t>Neurofedback</a:t>
            </a:r>
            <a:r>
              <a:rPr lang="it-CH" sz="2200" b="1" dirty="0" smtClean="0">
                <a:solidFill>
                  <a:srgbClr val="0070C0"/>
                </a:solidFill>
              </a:rPr>
              <a:t> frontale (</a:t>
            </a:r>
            <a:r>
              <a:rPr lang="it-CH" sz="2200" b="1" dirty="0" err="1" smtClean="0">
                <a:solidFill>
                  <a:srgbClr val="0070C0"/>
                </a:solidFill>
              </a:rPr>
              <a:t>Neuroscience</a:t>
            </a:r>
            <a:r>
              <a:rPr lang="it-CH" sz="2200" b="1" dirty="0" smtClean="0">
                <a:solidFill>
                  <a:srgbClr val="0070C0"/>
                </a:solidFill>
              </a:rPr>
              <a:t> LAB, </a:t>
            </a:r>
            <a:r>
              <a:rPr lang="it-CH" sz="2200" b="1" dirty="0" err="1" smtClean="0">
                <a:solidFill>
                  <a:srgbClr val="0070C0"/>
                </a:solidFill>
              </a:rPr>
              <a:t>Ce.Cl</a:t>
            </a:r>
            <a:r>
              <a:rPr lang="it-CH" sz="2200" b="1" dirty="0" smtClean="0">
                <a:solidFill>
                  <a:srgbClr val="0070C0"/>
                </a:solidFill>
              </a:rPr>
              <a:t>,A.), </a:t>
            </a:r>
            <a:r>
              <a:rPr lang="it-CH" sz="2200" b="1" dirty="0" err="1" smtClean="0">
                <a:solidFill>
                  <a:srgbClr val="0070C0"/>
                </a:solidFill>
              </a:rPr>
              <a:t>Acicastello</a:t>
            </a:r>
            <a:endParaRPr lang="it-CH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contenuto 1"/>
          <p:cNvSpPr>
            <a:spLocks noGrp="1"/>
          </p:cNvSpPr>
          <p:nvPr>
            <p:ph/>
          </p:nvPr>
        </p:nvSpPr>
        <p:spPr>
          <a:xfrm>
            <a:off x="285721" y="214290"/>
            <a:ext cx="8477280" cy="5881710"/>
          </a:xfrm>
        </p:spPr>
        <p:txBody>
          <a:bodyPr/>
          <a:lstStyle/>
          <a:p>
            <a:pPr algn="ctr">
              <a:buNone/>
            </a:pPr>
            <a:r>
              <a:rPr lang="it-CH" sz="3200" b="1" dirty="0" smtClean="0"/>
              <a:t>  </a:t>
            </a:r>
            <a:r>
              <a:rPr lang="it-CH" sz="3200" b="1" dirty="0" err="1" smtClean="0"/>
              <a:t>Biofeedback</a:t>
            </a:r>
            <a:r>
              <a:rPr lang="it-CH" sz="3200" b="1" dirty="0" smtClean="0"/>
              <a:t> con </a:t>
            </a:r>
            <a:r>
              <a:rPr lang="it-CH" sz="3200" b="1" dirty="0" err="1" smtClean="0"/>
              <a:t>MindLAB</a:t>
            </a:r>
            <a:r>
              <a:rPr lang="it-CH" sz="3200" b="1" dirty="0" smtClean="0"/>
              <a:t> Set,   workshop a Tokio di </a:t>
            </a:r>
            <a:r>
              <a:rPr lang="it-CH" sz="3200" b="1" dirty="0" err="1" smtClean="0"/>
              <a:t>Scrimali</a:t>
            </a:r>
            <a:endParaRPr lang="it-CH" sz="3200" b="1" dirty="0" smtClean="0"/>
          </a:p>
        </p:txBody>
      </p:sp>
      <p:pic>
        <p:nvPicPr>
          <p:cNvPr id="16387" name="Picture 2" descr="C:\Documents and Settings\Tullio Scrimali\Desktop\Immagini\MindLAB Giapp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72494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0322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+mj-lt"/>
              </a:rPr>
              <a:t>Il maggior indice di successo e’ oggi riportato dai trattamenti integrati, farmacologici e riabilitativi di </a:t>
            </a:r>
            <a:r>
              <a:rPr lang="it-IT" sz="3200" b="1" u="sng" dirty="0" smtClean="0">
                <a:latin typeface="+mj-lt"/>
              </a:rPr>
              <a:t>orientamento </a:t>
            </a:r>
            <a:r>
              <a:rPr lang="it-IT" sz="3200" b="1" u="sng" dirty="0" err="1" smtClean="0">
                <a:latin typeface="+mj-lt"/>
              </a:rPr>
              <a:t>cognitivo-comportamentale</a:t>
            </a:r>
            <a:r>
              <a:rPr lang="it-IT" sz="3200" dirty="0" smtClean="0">
                <a:latin typeface="+mj-lt"/>
              </a:rPr>
              <a:t>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+mj-lt"/>
              </a:rPr>
              <a:t>non c’è ancora accordo su un trattamento d’elezione in quanto è ancora oggi una topica in via di sviluppo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it-IT" sz="3200" dirty="0" smtClean="0">
                <a:latin typeface="+mj-lt"/>
              </a:rPr>
              <a:t> </a:t>
            </a:r>
            <a:r>
              <a:rPr lang="it-IT" b="1" i="1" dirty="0" smtClean="0"/>
              <a:t>Il </a:t>
            </a:r>
            <a:r>
              <a:rPr lang="it-IT" b="1" i="1" dirty="0" err="1" smtClean="0"/>
              <a:t>biofeedback</a:t>
            </a:r>
            <a:r>
              <a:rPr lang="it-IT" b="1" i="1" dirty="0" smtClean="0"/>
              <a:t> diviene elemento di integrazione e possibilità di modificare i pattern disfunzionali</a:t>
            </a:r>
            <a:endParaRPr lang="it-IT" b="1" i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/>
              <a:t>Dai protocolli cognitivo comportamentali al protocollo complesso: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i="1" dirty="0" smtClean="0"/>
              <a:t>Neuroscience-Based Cognitive Therapy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(NBCT) per  la  depressione</a:t>
            </a:r>
            <a:endParaRPr lang="it-IT" sz="3600" dirty="0"/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323850" y="1989138"/>
            <a:ext cx="8131175" cy="410686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it-IT" smtClean="0"/>
              <a:t>	La </a:t>
            </a:r>
            <a:r>
              <a:rPr lang="it-IT" sz="3600" b="1" i="1" smtClean="0"/>
              <a:t>Neuroscience-Based Cognitive Therapy </a:t>
            </a:r>
            <a:r>
              <a:rPr lang="it-IT" smtClean="0"/>
              <a:t>(Scrimali 2012) costituisce una nuova proposta scientifica, sviluppata  da Tullio Scrimali, per utilizzare nel setting clinico, su larga scala, e quindi non solo più nei laboratori superspecialistici degli Enti di ricerca, metodi di </a:t>
            </a:r>
            <a:r>
              <a:rPr lang="it-IT" b="1" i="1" smtClean="0"/>
              <a:t>Psicofisiologia Applicata e Biofeedback </a:t>
            </a:r>
            <a:r>
              <a:rPr lang="it-IT" smtClean="0"/>
              <a:t>per l’assessment ed il trattamento di numerosi disturbi psichici.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fld id="{888B2FBE-D156-4A5C-A5C5-F83088C4FDA6}" type="slidenum">
              <a:rPr lang="it-IT" altLang="it-IT">
                <a:latin typeface="Lucida Sans Unicode" pitchFamily="34" charset="0"/>
              </a:rPr>
              <a:pPr lvl="1"/>
              <a:t>9</a:t>
            </a:fld>
            <a:endParaRPr lang="it-IT" altLang="it-IT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Vial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Vial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559</Words>
  <Application>Microsoft Office PowerPoint</Application>
  <PresentationFormat>Presentazione su schermo (4:3)</PresentationFormat>
  <Paragraphs>176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Viale</vt:lpstr>
      <vt:lpstr>Diapositiva 1</vt:lpstr>
      <vt:lpstr>Diapositiva 2</vt:lpstr>
      <vt:lpstr>Diapositiva 3</vt:lpstr>
      <vt:lpstr>Diapositiva 4</vt:lpstr>
      <vt:lpstr>“Topos” depressive</vt:lpstr>
      <vt:lpstr>Diapositiva 6</vt:lpstr>
      <vt:lpstr>Diapositiva 7</vt:lpstr>
      <vt:lpstr>Dai protocolli cognitivo comportamentali al protocollo complesso:</vt:lpstr>
      <vt:lpstr>Neuroscience-Based Cognitive Therapy  (NBCT) per  la  depressione</vt:lpstr>
      <vt:lpstr>Diapositiva 10</vt:lpstr>
      <vt:lpstr>Diapositiva 11</vt:lpstr>
      <vt:lpstr>Biofeedback della Attività Elettrodermica e Trattamento della Depressione</vt:lpstr>
      <vt:lpstr>Training MindLAB Set-Based per l’attivazione del tono dell’umore in pazienti depressi</vt:lpstr>
      <vt:lpstr>MindLAB Set con nuovo dispositivo  per il feedback acustico inverso</vt:lpstr>
      <vt:lpstr>Positive Imagery &amp; Trattamento dei Disturbi Depressivi</vt:lpstr>
      <vt:lpstr>Trattamento di Biofeedback MindLAB Set- Based in integrazione con la terapia cognitiva</vt:lpstr>
      <vt:lpstr>Paziente</vt:lpstr>
      <vt:lpstr>Protocollo GALATEA</vt:lpstr>
      <vt:lpstr>Diapositiva 19</vt:lpstr>
      <vt:lpstr>Diapositiva 20</vt:lpstr>
      <vt:lpstr>SCL  del paziente prima del training di biofeedback</vt:lpstr>
      <vt:lpstr>Diapositiva 22</vt:lpstr>
      <vt:lpstr>Risultati</vt:lpstr>
      <vt:lpstr>Diapositiva 24</vt:lpstr>
      <vt:lpstr>Diapositiva 25</vt:lpstr>
      <vt:lpstr>Rilevazioni pre (baseline) e post (T1) trattamento con biofeedback</vt:lpstr>
      <vt:lpstr>Diapositiva 27</vt:lpstr>
      <vt:lpstr>Significatività statistica del cambiamento promosso dal training</vt:lpstr>
      <vt:lpstr>Discussione &amp; 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Prof. Tullio Scrimali</cp:lastModifiedBy>
  <cp:revision>11</cp:revision>
  <dcterms:created xsi:type="dcterms:W3CDTF">2014-09-11T06:13:16Z</dcterms:created>
  <dcterms:modified xsi:type="dcterms:W3CDTF">2014-09-21T11:01:21Z</dcterms:modified>
</cp:coreProperties>
</file>